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1" r:id="rId2"/>
    <p:sldId id="256" r:id="rId3"/>
    <p:sldId id="257" r:id="rId4"/>
    <p:sldId id="258" r:id="rId5"/>
    <p:sldId id="259" r:id="rId6"/>
    <p:sldId id="260" r:id="rId7"/>
    <p:sldId id="277" r:id="rId8"/>
    <p:sldId id="261" r:id="rId9"/>
    <p:sldId id="278" r:id="rId10"/>
    <p:sldId id="279" r:id="rId11"/>
    <p:sldId id="271" r:id="rId12"/>
    <p:sldId id="280" r:id="rId13"/>
    <p:sldId id="272" r:id="rId14"/>
    <p:sldId id="264" r:id="rId15"/>
    <p:sldId id="282" r:id="rId16"/>
    <p:sldId id="266" r:id="rId17"/>
    <p:sldId id="267" r:id="rId18"/>
    <p:sldId id="268" r:id="rId19"/>
    <p:sldId id="269" r:id="rId20"/>
    <p:sldId id="270" r:id="rId21"/>
    <p:sldId id="273" r:id="rId22"/>
    <p:sldId id="274" r:id="rId23"/>
    <p:sldId id="275" r:id="rId24"/>
    <p:sldId id="276" r:id="rId2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663BD30-2E39-4FC2-90BA-657695D076D4}" type="datetimeFigureOut">
              <a:rPr lang="fa-IR" smtClean="0"/>
              <a:t>10/02/1438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296118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63BD30-2E39-4FC2-90BA-657695D076D4}" type="datetimeFigureOut">
              <a:rPr lang="fa-IR" smtClean="0"/>
              <a:t>10/02/1438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805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63BD30-2E39-4FC2-90BA-657695D076D4}" type="datetimeFigureOut">
              <a:rPr lang="fa-IR" smtClean="0"/>
              <a:t>10/02/1438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2954906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63BD30-2E39-4FC2-90BA-657695D076D4}" type="datetimeFigureOut">
              <a:rPr lang="fa-IR" smtClean="0"/>
              <a:t>10/02/1438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4082661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3BD30-2E39-4FC2-90BA-657695D076D4}" type="datetimeFigureOut">
              <a:rPr lang="fa-IR" smtClean="0"/>
              <a:t>10/02/1438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369379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663BD30-2E39-4FC2-90BA-657695D076D4}" type="datetimeFigureOut">
              <a:rPr lang="fa-IR" smtClean="0"/>
              <a:t>10/02/1438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1144320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63BD30-2E39-4FC2-90BA-657695D076D4}" type="datetimeFigureOut">
              <a:rPr lang="fa-IR" smtClean="0"/>
              <a:t>10/02/1438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1604283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663BD30-2E39-4FC2-90BA-657695D076D4}" type="datetimeFigureOut">
              <a:rPr lang="fa-IR" smtClean="0"/>
              <a:t>10/02/1438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88223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3BD30-2E39-4FC2-90BA-657695D076D4}" type="datetimeFigureOut">
              <a:rPr lang="fa-IR" smtClean="0"/>
              <a:t>10/02/1438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310296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3BD30-2E39-4FC2-90BA-657695D076D4}" type="datetimeFigureOut">
              <a:rPr lang="fa-IR" smtClean="0"/>
              <a:t>10/02/1438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1292273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3BD30-2E39-4FC2-90BA-657695D076D4}" type="datetimeFigureOut">
              <a:rPr lang="fa-IR" smtClean="0"/>
              <a:t>10/02/1438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D5B9F6-E930-4F9D-8B7D-D2B6E60FA3DB}" type="slidenum">
              <a:rPr lang="fa-IR" smtClean="0"/>
              <a:t>‹#›</a:t>
            </a:fld>
            <a:endParaRPr lang="fa-IR"/>
          </a:p>
        </p:txBody>
      </p:sp>
    </p:spTree>
    <p:extLst>
      <p:ext uri="{BB962C8B-B14F-4D97-AF65-F5344CB8AC3E}">
        <p14:creationId xmlns:p14="http://schemas.microsoft.com/office/powerpoint/2010/main" val="225121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63BD30-2E39-4FC2-90BA-657695D076D4}" type="datetimeFigureOut">
              <a:rPr lang="fa-IR" smtClean="0"/>
              <a:t>10/02/1438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D5B9F6-E930-4F9D-8B7D-D2B6E60FA3DB}" type="slidenum">
              <a:rPr lang="fa-IR" smtClean="0"/>
              <a:t>‹#›</a:t>
            </a:fld>
            <a:endParaRPr lang="fa-IR"/>
          </a:p>
        </p:txBody>
      </p:sp>
    </p:spTree>
    <p:extLst>
      <p:ext uri="{BB962C8B-B14F-4D97-AF65-F5344CB8AC3E}">
        <p14:creationId xmlns:p14="http://schemas.microsoft.com/office/powerpoint/2010/main" val="122458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latin typeface="IranNastaliq" panose="02000503000000020003" pitchFamily="2" charset="0"/>
                <a:cs typeface="IranNastaliq" panose="02000503000000020003" pitchFamily="2" charset="0"/>
              </a:rPr>
              <a:t>به نام خداوند جان و خرد</a:t>
            </a:r>
            <a:endParaRPr lang="fa-IR" dirty="0">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210104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مسجد جامع عباسی</a:t>
            </a:r>
            <a:endParaRPr lang="fa-IR"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22333" y="2175383"/>
            <a:ext cx="8547333" cy="3651821"/>
          </a:xfrm>
          <a:prstGeom prst="rect">
            <a:avLst/>
          </a:prstGeom>
        </p:spPr>
      </p:pic>
    </p:spTree>
    <p:extLst>
      <p:ext uri="{BB962C8B-B14F-4D97-AF65-F5344CB8AC3E}">
        <p14:creationId xmlns:p14="http://schemas.microsoft.com/office/powerpoint/2010/main" val="4115133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250831"/>
                <a:ext cx="10515600" cy="3926132"/>
              </a:xfrm>
            </p:spPr>
            <p:txBody>
              <a:bodyPr>
                <a:normAutofit/>
              </a:bodyPr>
              <a:lstStyle/>
              <a:p>
                <a:pPr algn="just">
                  <a:lnSpc>
                    <a:spcPct val="107000"/>
                  </a:lnSpc>
                  <a:spcAft>
                    <a:spcPts val="800"/>
                  </a:spcAft>
                </a:pPr>
                <a:endParaRPr lang="fa-IR" sz="20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endParaRPr lang="fa-IR" sz="20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برهان:</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a:t>
                </a:r>
                <a:r>
                  <a:rPr lang="fa-IR" sz="2000" dirty="0">
                    <a:effectLst/>
                    <a:latin typeface="Calibri" panose="020F0502020204030204" pitchFamily="34" charset="0"/>
                    <a:ea typeface="Calibri" panose="020F0502020204030204" pitchFamily="34" charset="0"/>
                    <a:cs typeface="B Nazanin" panose="00000400000000000000" pitchFamily="2" charset="-78"/>
                  </a:rPr>
                  <a:t>پاره خط </a:t>
                </a:r>
                <a:r>
                  <a:rPr lang="en-US" sz="2000" dirty="0">
                    <a:effectLst/>
                    <a:latin typeface="Calibri" panose="020F0502020204030204" pitchFamily="34" charset="0"/>
                    <a:ea typeface="Calibri" panose="020F0502020204030204" pitchFamily="34" charset="0"/>
                    <a:cs typeface="B Nazanin" panose="00000400000000000000" pitchFamily="2" charset="-78"/>
                  </a:rPr>
                  <a:t>AB</a:t>
                </a:r>
                <a:r>
                  <a:rPr lang="fa-IR" sz="2000" dirty="0">
                    <a:effectLst/>
                    <a:latin typeface="Calibri" panose="020F0502020204030204" pitchFamily="34" charset="0"/>
                    <a:ea typeface="Calibri" panose="020F0502020204030204" pitchFamily="34" charset="0"/>
                    <a:cs typeface="B Nazanin" panose="00000400000000000000" pitchFamily="2" charset="-78"/>
                  </a:rPr>
                  <a:t> و نقطۀ دلخواه </a:t>
                </a:r>
                <a:r>
                  <a:rPr lang="en-US" sz="2000" dirty="0">
                    <a:effectLst/>
                    <a:latin typeface="Calibri" panose="020F0502020204030204" pitchFamily="34" charset="0"/>
                    <a:ea typeface="Calibri" panose="020F0502020204030204" pitchFamily="34" charset="0"/>
                    <a:cs typeface="B Nazanin" panose="00000400000000000000" pitchFamily="2" charset="-78"/>
                  </a:rPr>
                  <a:t>C</a:t>
                </a:r>
                <a:r>
                  <a:rPr lang="fa-IR" sz="2000" dirty="0">
                    <a:effectLst/>
                    <a:latin typeface="Calibri" panose="020F0502020204030204" pitchFamily="34" charset="0"/>
                    <a:ea typeface="Calibri" panose="020F0502020204030204" pitchFamily="34" charset="0"/>
                    <a:cs typeface="B Nazanin" panose="00000400000000000000" pitchFamily="2" charset="-78"/>
                  </a:rPr>
                  <a:t> روی خط عمود بر </a:t>
                </a:r>
                <a:r>
                  <a:rPr lang="en-US" sz="2000" dirty="0">
                    <a:effectLst/>
                    <a:latin typeface="Calibri" panose="020F0502020204030204" pitchFamily="34" charset="0"/>
                    <a:ea typeface="Calibri" panose="020F0502020204030204" pitchFamily="34" charset="0"/>
                    <a:cs typeface="B Nazanin" panose="00000400000000000000" pitchFamily="2" charset="-78"/>
                  </a:rPr>
                  <a:t>AB</a:t>
                </a:r>
                <a:r>
                  <a:rPr lang="fa-IR" sz="2000" dirty="0">
                    <a:effectLst/>
                    <a:latin typeface="Calibri" panose="020F0502020204030204" pitchFamily="34" charset="0"/>
                    <a:ea typeface="Calibri" panose="020F0502020204030204" pitchFamily="34" charset="0"/>
                    <a:cs typeface="B Nazanin" panose="00000400000000000000" pitchFamily="2" charset="-78"/>
                  </a:rPr>
                  <a:t>، </a:t>
                </a:r>
                <a:r>
                  <a:rPr lang="en-US" sz="2000" dirty="0">
                    <a:effectLst/>
                    <a:latin typeface="Calibri" panose="020F0502020204030204" pitchFamily="34" charset="0"/>
                    <a:ea typeface="Calibri" panose="020F0502020204030204" pitchFamily="34" charset="0"/>
                    <a:cs typeface="B Nazanin" panose="00000400000000000000" pitchFamily="2" charset="-78"/>
                  </a:rPr>
                  <a:t>x</a:t>
                </a:r>
                <a:r>
                  <a:rPr lang="fa-IR" sz="2000" dirty="0">
                    <a:effectLst/>
                    <a:latin typeface="Calibri" panose="020F0502020204030204" pitchFamily="34" charset="0"/>
                    <a:ea typeface="Calibri" panose="020F0502020204030204" pitchFamily="34" charset="0"/>
                    <a:cs typeface="B Nazanin" panose="00000400000000000000" pitchFamily="2" charset="-78"/>
                  </a:rPr>
                  <a:t>، داده شده است. نقاط </a:t>
                </a:r>
                <a:r>
                  <a:rPr lang="en-US" sz="2000" dirty="0">
                    <a:effectLst/>
                    <a:latin typeface="Calibri" panose="020F0502020204030204" pitchFamily="34" charset="0"/>
                    <a:ea typeface="Calibri" panose="020F0502020204030204" pitchFamily="34" charset="0"/>
                    <a:cs typeface="B Nazanin" panose="00000400000000000000" pitchFamily="2" charset="-78"/>
                  </a:rPr>
                  <a:t>D</a:t>
                </a:r>
                <a:r>
                  <a:rPr lang="fa-IR" sz="2000" dirty="0">
                    <a:effectLst/>
                    <a:latin typeface="Calibri" panose="020F0502020204030204" pitchFamily="34" charset="0"/>
                    <a:ea typeface="Calibri" panose="020F0502020204030204" pitchFamily="34" charset="0"/>
                    <a:cs typeface="B Nazanin" panose="00000400000000000000" pitchFamily="2" charset="-78"/>
                  </a:rPr>
                  <a:t>، </a:t>
                </a:r>
                <a:r>
                  <a:rPr lang="en-US" sz="2000" dirty="0">
                    <a:effectLst/>
                    <a:latin typeface="Calibri" panose="020F0502020204030204" pitchFamily="34" charset="0"/>
                    <a:ea typeface="Calibri" panose="020F0502020204030204" pitchFamily="34" charset="0"/>
                    <a:cs typeface="B Nazanin" panose="00000400000000000000" pitchFamily="2" charset="-78"/>
                  </a:rPr>
                  <a:t>E</a:t>
                </a:r>
                <a:r>
                  <a:rPr lang="fa-IR" sz="2000" dirty="0">
                    <a:effectLst/>
                    <a:latin typeface="Calibri" panose="020F0502020204030204" pitchFamily="34" charset="0"/>
                    <a:ea typeface="Calibri" panose="020F0502020204030204" pitchFamily="34" charset="0"/>
                    <a:cs typeface="B Nazanin" panose="00000400000000000000" pitchFamily="2" charset="-78"/>
                  </a:rPr>
                  <a:t>، </a:t>
                </a:r>
                <a:r>
                  <a:rPr lang="en-US" sz="2000" dirty="0">
                    <a:effectLst/>
                    <a:latin typeface="Calibri" panose="020F0502020204030204" pitchFamily="34" charset="0"/>
                    <a:ea typeface="Calibri" panose="020F0502020204030204" pitchFamily="34" charset="0"/>
                    <a:cs typeface="B Nazanin" panose="00000400000000000000" pitchFamily="2" charset="-78"/>
                  </a:rPr>
                  <a:t>F</a:t>
                </a:r>
                <a:r>
                  <a:rPr lang="fa-IR" sz="2000" dirty="0">
                    <a:effectLst/>
                    <a:latin typeface="Calibri" panose="020F0502020204030204" pitchFamily="34" charset="0"/>
                    <a:ea typeface="Calibri" panose="020F0502020204030204" pitchFamily="34" charset="0"/>
                    <a:cs typeface="B Nazanin" panose="00000400000000000000" pitchFamily="2" charset="-78"/>
                  </a:rPr>
                  <a:t> و </a:t>
                </a:r>
                <a:r>
                  <a:rPr lang="en-US" sz="2000" dirty="0">
                    <a:effectLst/>
                    <a:latin typeface="Calibri" panose="020F0502020204030204" pitchFamily="34" charset="0"/>
                    <a:ea typeface="Calibri" panose="020F0502020204030204" pitchFamily="34" charset="0"/>
                    <a:cs typeface="B Nazanin" panose="00000400000000000000" pitchFamily="2" charset="-78"/>
                  </a:rPr>
                  <a:t>G</a:t>
                </a:r>
                <a:r>
                  <a:rPr lang="fa-IR" sz="2000" dirty="0">
                    <a:effectLst/>
                    <a:latin typeface="Calibri" panose="020F0502020204030204" pitchFamily="34" charset="0"/>
                    <a:ea typeface="Calibri" panose="020F0502020204030204" pitchFamily="34" charset="0"/>
                    <a:cs typeface="B Nazanin" panose="00000400000000000000" pitchFamily="2" charset="-78"/>
                  </a:rPr>
                  <a:t> را مطابق با دستورالعمل بالا بیابید. فرض کنید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𝐵𝐶</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𝑎</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بنابراین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𝐷𝐸</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𝑎</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در نتیجه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𝐶𝐹</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1</m:t>
                        </m:r>
                      </m:e>
                    </m:d>
                    <m:r>
                      <a:rPr lang="en-US" sz="2000" i="1">
                        <a:effectLst/>
                        <a:latin typeface="Cambria Math" panose="02040503050406030204" pitchFamily="18" charset="0"/>
                        <a:ea typeface="Calibri" panose="020F0502020204030204" pitchFamily="34" charset="0"/>
                        <a:cs typeface="B Nazanin" panose="00000400000000000000" pitchFamily="2" charset="-78"/>
                      </a:rPr>
                      <m:t>𝑎</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توجه داشته باشید که </a:t>
                </a:r>
                <a:r>
                  <a:rPr lang="en-US" sz="2000" dirty="0">
                    <a:effectLst/>
                    <a:latin typeface="Calibri" panose="020F0502020204030204" pitchFamily="34" charset="0"/>
                    <a:ea typeface="Calibri" panose="020F0502020204030204" pitchFamily="34" charset="0"/>
                    <a:cs typeface="B Nazanin" panose="00000400000000000000" pitchFamily="2" charset="-78"/>
                  </a:rPr>
                  <a:t>CG</a:t>
                </a:r>
                <a:r>
                  <a:rPr lang="fa-IR" sz="2000" dirty="0">
                    <a:effectLst/>
                    <a:latin typeface="Calibri" panose="020F0502020204030204" pitchFamily="34" charset="0"/>
                    <a:ea typeface="Calibri" panose="020F0502020204030204" pitchFamily="34" charset="0"/>
                    <a:cs typeface="B Nazanin" panose="00000400000000000000" pitchFamily="2" charset="-78"/>
                  </a:rPr>
                  <a:t> موازی </a:t>
                </a:r>
                <a:r>
                  <a:rPr lang="en-US" sz="2000" dirty="0">
                    <a:effectLst/>
                    <a:latin typeface="Calibri" panose="020F0502020204030204" pitchFamily="34" charset="0"/>
                    <a:ea typeface="Calibri" panose="020F0502020204030204" pitchFamily="34" charset="0"/>
                    <a:cs typeface="B Nazanin" panose="00000400000000000000" pitchFamily="2" charset="-78"/>
                  </a:rPr>
                  <a:t>AF</a:t>
                </a:r>
                <a:r>
                  <a:rPr lang="fa-IR" sz="2000" dirty="0">
                    <a:effectLst/>
                    <a:latin typeface="Calibri" panose="020F0502020204030204" pitchFamily="34" charset="0"/>
                    <a:ea typeface="Calibri" panose="020F0502020204030204" pitchFamily="34" charset="0"/>
                    <a:cs typeface="B Nazanin" panose="00000400000000000000" pitchFamily="2" charset="-78"/>
                  </a:rPr>
                  <a:t> است. از آنجا که </a:t>
                </a:r>
                <a14:m>
                  <m:oMath xmlns:m="http://schemas.openxmlformats.org/officeDocument/2006/math">
                    <m:r>
                      <a:rPr lang="fa-IR"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𝐵𝐺𝐶</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r>
                      <a:rPr lang="fa-IR"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𝐵𝐴𝐹</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متشابه هستند، پس عددی مثل </a:t>
                </a:r>
                <a:r>
                  <a:rPr lang="en-US" sz="2000" i="1" dirty="0">
                    <a:effectLst/>
                    <a:latin typeface="Calibri" panose="020F0502020204030204" pitchFamily="34" charset="0"/>
                    <a:ea typeface="Calibri" panose="020F0502020204030204" pitchFamily="34" charset="0"/>
                    <a:cs typeface="B Nazanin" panose="00000400000000000000" pitchFamily="2" charset="-78"/>
                  </a:rPr>
                  <a:t>b</a:t>
                </a:r>
                <a:r>
                  <a:rPr lang="fa-IR" sz="2000" dirty="0">
                    <a:effectLst/>
                    <a:latin typeface="Calibri" panose="020F0502020204030204" pitchFamily="34" charset="0"/>
                    <a:ea typeface="Calibri" panose="020F0502020204030204" pitchFamily="34" charset="0"/>
                    <a:cs typeface="B Nazanin" panose="00000400000000000000" pitchFamily="2" charset="-78"/>
                  </a:rPr>
                  <a:t> وجود دارد که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𝐵𝐺</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𝑏</m:t>
                    </m:r>
                    <m:r>
                      <a:rPr lang="en-US" sz="2000">
                        <a:effectLst/>
                        <a:latin typeface="Cambria Math" panose="02040503050406030204" pitchFamily="18" charset="0"/>
                        <a:ea typeface="Calibri" panose="020F0502020204030204" pitchFamily="34" charset="0"/>
                        <a:cs typeface="B Nazanin" panose="00000400000000000000" pitchFamily="2" charset="-78"/>
                      </a:rPr>
                      <m:t> </m:t>
                    </m:r>
                  </m:oMath>
                </a14:m>
                <a:r>
                  <a:rPr lang="fa-IR" sz="2000" dirty="0">
                    <a:effectLst/>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B Nazanin" panose="00000400000000000000" pitchFamily="2" charset="-78"/>
                      </a:rPr>
                      <m:t>𝑚</m:t>
                    </m:r>
                    <m:d>
                      <m:dPr>
                        <m:ctrlPr>
                          <a:rPr lang="en-US" sz="2000" i="1">
                            <a:effectLst/>
                            <a:latin typeface="Cambria Math" panose="02040503050406030204" pitchFamily="18" charset="0"/>
                            <a:ea typeface="Times New Roman" panose="02020603050405020304" pitchFamily="18" charset="0"/>
                            <a:cs typeface="B Nazanin" panose="00000400000000000000" pitchFamily="2" charset="-78"/>
                          </a:rPr>
                        </m:ctrlPr>
                      </m:dPr>
                      <m:e>
                        <m:r>
                          <a:rPr lang="en-US" sz="2000" i="1">
                            <a:effectLst/>
                            <a:latin typeface="Cambria Math" panose="02040503050406030204" pitchFamily="18" charset="0"/>
                            <a:ea typeface="Times New Roman" panose="02020603050405020304" pitchFamily="18" charset="0"/>
                            <a:cs typeface="B Nazanin" panose="00000400000000000000" pitchFamily="2" charset="-78"/>
                          </a:rPr>
                          <m:t>𝐴𝐺</m:t>
                        </m:r>
                      </m:e>
                    </m:d>
                    <m:r>
                      <a:rPr lang="en-US" sz="2000" i="1">
                        <a:effectLst/>
                        <a:latin typeface="Cambria Math" panose="02040503050406030204" pitchFamily="18" charset="0"/>
                        <a:ea typeface="Times New Roman" panose="02020603050405020304" pitchFamily="18" charset="0"/>
                        <a:cs typeface="B Nazanin" panose="00000400000000000000" pitchFamily="2" charset="-78"/>
                      </a:rPr>
                      <m:t>=</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1</m:t>
                        </m:r>
                      </m:e>
                    </m:d>
                    <m:r>
                      <a:rPr lang="en-US" sz="2000" i="1">
                        <a:effectLst/>
                        <a:latin typeface="Cambria Math" panose="02040503050406030204" pitchFamily="18" charset="0"/>
                        <a:ea typeface="Calibri" panose="020F0502020204030204" pitchFamily="34" charset="0"/>
                        <a:cs typeface="B Nazanin" panose="00000400000000000000" pitchFamily="2" charset="-78"/>
                      </a:rPr>
                      <m:t>𝑏</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برش های دومین تصویر در </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شکل فوق بر </a:t>
                </a:r>
                <a:r>
                  <a:rPr lang="fa-IR" sz="2000" dirty="0">
                    <a:effectLst/>
                    <a:latin typeface="Calibri" panose="020F0502020204030204" pitchFamily="34" charset="0"/>
                    <a:ea typeface="Calibri" panose="020F0502020204030204" pitchFamily="34" charset="0"/>
                    <a:cs typeface="B Nazanin" panose="00000400000000000000" pitchFamily="2" charset="-78"/>
                  </a:rPr>
                  <a:t>اساس </a:t>
                </a:r>
                <a:r>
                  <a:rPr lang="en-US" sz="2000" dirty="0">
                    <a:effectLst/>
                    <a:latin typeface="Calibri" panose="020F0502020204030204" pitchFamily="34" charset="0"/>
                    <a:ea typeface="Calibri" panose="020F0502020204030204" pitchFamily="34" charset="0"/>
                    <a:cs typeface="B Nazanin" panose="00000400000000000000" pitchFamily="2" charset="-78"/>
                  </a:rPr>
                  <a:t>b</a:t>
                </a:r>
                <a:r>
                  <a:rPr lang="fa-IR" sz="2000" dirty="0">
                    <a:effectLst/>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1</m:t>
                        </m:r>
                      </m:e>
                    </m:d>
                    <m:r>
                      <a:rPr lang="en-US" sz="2000" i="1">
                        <a:effectLst/>
                        <a:latin typeface="Cambria Math" panose="02040503050406030204" pitchFamily="18" charset="0"/>
                        <a:ea typeface="Calibri" panose="020F0502020204030204" pitchFamily="34" charset="0"/>
                        <a:cs typeface="B Nazanin" panose="00000400000000000000" pitchFamily="2" charset="-78"/>
                      </a:rPr>
                      <m:t>𝑏</m:t>
                    </m:r>
                  </m:oMath>
                </a14:m>
                <a:r>
                  <a:rPr lang="fa-IR" sz="2000" dirty="0">
                    <a:effectLst/>
                    <a:latin typeface="Calibri" panose="020F0502020204030204" pitchFamily="34" charset="0"/>
                    <a:ea typeface="Calibri" panose="020F0502020204030204" pitchFamily="34" charset="0"/>
                    <a:cs typeface="B Nazanin" panose="00000400000000000000" pitchFamily="2" charset="-78"/>
                  </a:rPr>
                  <a:t> هستند. بنابراین، اندازۀ یک ضلع مربع کوچک در میانۀ تصویر سوم عبارت‌است از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𝑅𝑄</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1</m:t>
                        </m:r>
                      </m:e>
                    </m:d>
                    <m:r>
                      <a:rPr lang="en-US" sz="2000" i="1">
                        <a:effectLst/>
                        <a:latin typeface="Cambria Math" panose="02040503050406030204" pitchFamily="18" charset="0"/>
                        <a:ea typeface="Calibri" panose="020F0502020204030204" pitchFamily="34" charset="0"/>
                        <a:cs typeface="B Nazanin" panose="00000400000000000000" pitchFamily="2" charset="-78"/>
                      </a:rPr>
                      <m:t>𝑏</m:t>
                    </m:r>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𝑏</m:t>
                    </m:r>
                    <m:r>
                      <a:rPr lang="en-US" sz="2000" i="1">
                        <a:effectLst/>
                        <a:latin typeface="Cambria Math" panose="02040503050406030204" pitchFamily="18" charset="0"/>
                        <a:ea typeface="Calibri" panose="020F0502020204030204" pitchFamily="34" charset="0"/>
                        <a:cs typeface="B Nazanin" panose="00000400000000000000" pitchFamily="2" charset="-78"/>
                      </a:rPr>
                      <m:t>=</m:t>
                    </m:r>
                    <m:rad>
                      <m:radPr>
                        <m:degHide m:val="on"/>
                        <m:ctrlPr>
                          <a:rPr lang="en-US" sz="2000" i="1">
                            <a:effectLst/>
                            <a:latin typeface="Cambria Math" panose="02040503050406030204" pitchFamily="18" charset="0"/>
                            <a:ea typeface="Calibri" panose="020F0502020204030204" pitchFamily="34" charset="0"/>
                            <a:cs typeface="B Nazanin" panose="00000400000000000000" pitchFamily="2" charset="-78"/>
                          </a:rPr>
                        </m:ctrlPr>
                      </m:radPr>
                      <m:deg/>
                      <m:e>
                        <m:r>
                          <a:rPr lang="en-US" sz="2000" i="1">
                            <a:effectLst/>
                            <a:latin typeface="Cambria Math" panose="02040503050406030204" pitchFamily="18" charset="0"/>
                            <a:ea typeface="Calibri" panose="020F0502020204030204" pitchFamily="34" charset="0"/>
                            <a:cs typeface="B Nazanin" panose="00000400000000000000" pitchFamily="2" charset="-78"/>
                          </a:rPr>
                          <m:t>2</m:t>
                        </m:r>
                      </m:e>
                    </m:rad>
                    <m:r>
                      <a:rPr lang="en-US" sz="2000" i="1">
                        <a:effectLst/>
                        <a:latin typeface="Cambria Math" panose="02040503050406030204" pitchFamily="18" charset="0"/>
                        <a:ea typeface="Calibri" panose="020F0502020204030204" pitchFamily="34" charset="0"/>
                        <a:cs typeface="B Nazanin" panose="00000400000000000000" pitchFamily="2" charset="-78"/>
                      </a:rPr>
                      <m:t>𝑏</m:t>
                    </m:r>
                  </m:oMath>
                </a14:m>
                <a:r>
                  <a:rPr lang="fa-IR" sz="2000" dirty="0">
                    <a:effectLst/>
                    <a:latin typeface="Calibri" panose="020F0502020204030204" pitchFamily="34" charset="0"/>
                    <a:ea typeface="Times New Roman" panose="02020603050405020304" pitchFamily="18" charset="0"/>
                    <a:cs typeface="B Nazanin" panose="00000400000000000000" pitchFamily="2" charset="-78"/>
                  </a:rPr>
                  <a:t> و بنابراین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B Nazanin" panose="00000400000000000000" pitchFamily="2" charset="-78"/>
                      </a:rPr>
                      <m:t>𝑚</m:t>
                    </m:r>
                    <m:d>
                      <m:dPr>
                        <m:ctrlPr>
                          <a:rPr lang="en-US" sz="2000" i="1">
                            <a:effectLst/>
                            <a:latin typeface="Cambria Math" panose="02040503050406030204" pitchFamily="18" charset="0"/>
                            <a:ea typeface="Times New Roman" panose="02020603050405020304" pitchFamily="18" charset="0"/>
                            <a:cs typeface="B Nazanin" panose="00000400000000000000" pitchFamily="2" charset="-78"/>
                          </a:rPr>
                        </m:ctrlPr>
                      </m:dPr>
                      <m:e>
                        <m:r>
                          <a:rPr lang="en-US" sz="2000" i="1">
                            <a:effectLst/>
                            <a:latin typeface="Cambria Math" panose="02040503050406030204" pitchFamily="18" charset="0"/>
                            <a:ea typeface="Times New Roman" panose="02020603050405020304" pitchFamily="18" charset="0"/>
                            <a:cs typeface="B Nazanin" panose="00000400000000000000" pitchFamily="2" charset="-78"/>
                          </a:rPr>
                          <m:t>𝑃𝑄</m:t>
                        </m:r>
                      </m:e>
                    </m:d>
                    <m:r>
                      <a:rPr lang="en-US" sz="2000" i="1">
                        <a:effectLst/>
                        <a:latin typeface="Cambria Math" panose="02040503050406030204" pitchFamily="18" charset="0"/>
                        <a:ea typeface="Times New Roman" panose="02020603050405020304" pitchFamily="18" charset="0"/>
                        <a:cs typeface="B Nazanin" panose="00000400000000000000" pitchFamily="2" charset="-78"/>
                      </a:rPr>
                      <m:t>=</m:t>
                    </m:r>
                    <m:r>
                      <a:rPr lang="en-US" sz="2000" i="1">
                        <a:effectLst/>
                        <a:latin typeface="Cambria Math" panose="02040503050406030204" pitchFamily="18" charset="0"/>
                        <a:ea typeface="Times New Roman" panose="02020603050405020304" pitchFamily="18" charset="0"/>
                        <a:cs typeface="B Nazanin" panose="00000400000000000000" pitchFamily="2" charset="-78"/>
                      </a:rPr>
                      <m:t>𝑏</m:t>
                    </m:r>
                  </m:oMath>
                </a14:m>
                <a:r>
                  <a:rPr lang="fa-IR" sz="2000" dirty="0">
                    <a:effectLst/>
                    <a:latin typeface="Calibri" panose="020F0502020204030204" pitchFamily="34" charset="0"/>
                    <a:ea typeface="Times New Roman" panose="02020603050405020304" pitchFamily="18" charset="0"/>
                    <a:cs typeface="B Nazanin" panose="00000400000000000000" pitchFamily="2" charset="-78"/>
                  </a:rPr>
                  <a:t>. اما سپس با به کاربردن مثلث متساوی الساقین </a:t>
                </a:r>
                <a14:m>
                  <m:oMath xmlns:m="http://schemas.openxmlformats.org/officeDocument/2006/math">
                    <m:r>
                      <a:rPr lang="fa-IR" sz="20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B Nazanin" panose="00000400000000000000" pitchFamily="2" charset="-78"/>
                      </a:rPr>
                      <m:t>𝑂𝑄𝑅</m:t>
                    </m:r>
                  </m:oMath>
                </a14:m>
                <a:r>
                  <a:rPr lang="en-US" sz="2000" dirty="0">
                    <a:effectLst/>
                    <a:latin typeface="B Nazanin" panose="00000400000000000000" pitchFamily="2" charset="-78"/>
                    <a:ea typeface="Calibri" panose="020F0502020204030204" pitchFamily="34" charset="0"/>
                    <a:cs typeface="B Nazanin" panose="00000400000000000000" pitchFamily="2" charset="-78"/>
                  </a:rPr>
                  <a:t> </a:t>
                </a:r>
                <a:r>
                  <a:rPr lang="fa-IR" sz="2000" dirty="0" smtClean="0">
                    <a:effectLst/>
                    <a:latin typeface="B Nazanin" panose="00000400000000000000" pitchFamily="2" charset="-78"/>
                    <a:ea typeface="Calibri" panose="020F0502020204030204" pitchFamily="34" charset="0"/>
                    <a:cs typeface="B Nazanin" panose="00000400000000000000" pitchFamily="2" charset="-78"/>
                  </a:rPr>
                  <a:t> </a:t>
                </a:r>
                <a:r>
                  <a:rPr lang="fa-IR" sz="2000" dirty="0" smtClean="0">
                    <a:latin typeface="B Nazanin" panose="00000400000000000000" pitchFamily="2" charset="-78"/>
                    <a:ea typeface="Calibri" panose="020F0502020204030204" pitchFamily="34" charset="0"/>
                    <a:cs typeface="B Nazanin" panose="00000400000000000000" pitchFamily="2" charset="-78"/>
                  </a:rPr>
                  <a:t>می </a:t>
                </a:r>
                <a:r>
                  <a:rPr lang="fa-IR" sz="2000" dirty="0">
                    <a:latin typeface="B Nazanin" panose="00000400000000000000" pitchFamily="2" charset="-78"/>
                    <a:ea typeface="Calibri" panose="020F0502020204030204" pitchFamily="34" charset="0"/>
                    <a:cs typeface="B Nazanin" panose="00000400000000000000" pitchFamily="2" charset="-78"/>
                  </a:rPr>
                  <a:t>توان فرض کرد </a:t>
                </a:r>
                <a14:m>
                  <m:oMath xmlns:m="http://schemas.openxmlformats.org/officeDocument/2006/math">
                    <m:r>
                      <a:rPr lang="en-US" sz="2000" i="1">
                        <a:effectLst/>
                        <a:latin typeface="Cambria Math" panose="02040503050406030204" pitchFamily="18" charset="0"/>
                        <a:ea typeface="Calibri" panose="020F0502020204030204" pitchFamily="34" charset="0"/>
                        <a:cs typeface="B Nazanin" panose="00000400000000000000" pitchFamily="2" charset="-78"/>
                      </a:rPr>
                      <m:t>𝑚</m:t>
                    </m:r>
                    <m:d>
                      <m:d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dPr>
                      <m:e>
                        <m:r>
                          <a:rPr lang="en-US" sz="2000" i="1">
                            <a:effectLst/>
                            <a:latin typeface="Cambria Math" panose="02040503050406030204" pitchFamily="18" charset="0"/>
                            <a:ea typeface="Calibri" panose="020F0502020204030204" pitchFamily="34" charset="0"/>
                            <a:cs typeface="B Nazanin" panose="00000400000000000000" pitchFamily="2" charset="-78"/>
                          </a:rPr>
                          <m:t>𝑄𝑂</m:t>
                        </m:r>
                      </m:e>
                    </m:d>
                    <m:r>
                      <a:rPr lang="en-US" sz="2000" i="1">
                        <a:effectLst/>
                        <a:latin typeface="Cambria Math" panose="02040503050406030204" pitchFamily="18" charset="0"/>
                        <a:ea typeface="Calibri" panose="020F0502020204030204" pitchFamily="34" charset="0"/>
                        <a:cs typeface="B Nazanin" panose="00000400000000000000" pitchFamily="2" charset="-78"/>
                      </a:rPr>
                      <m:t>=</m:t>
                    </m:r>
                    <m:r>
                      <a:rPr lang="en-US" sz="2000" i="1">
                        <a:effectLst/>
                        <a:latin typeface="Cambria Math" panose="02040503050406030204" pitchFamily="18" charset="0"/>
                        <a:ea typeface="Calibri" panose="020F0502020204030204" pitchFamily="34" charset="0"/>
                        <a:cs typeface="B Nazanin" panose="00000400000000000000" pitchFamily="2" charset="-78"/>
                      </a:rPr>
                      <m:t>𝑏</m:t>
                    </m:r>
                  </m:oMath>
                </a14:m>
                <a:r>
                  <a:rPr lang="fa-IR" sz="2000" dirty="0">
                    <a:effectLst/>
                    <a:latin typeface="Calibri" panose="020F0502020204030204" pitchFamily="34" charset="0"/>
                    <a:ea typeface="Times New Roman" panose="02020603050405020304" pitchFamily="18" charset="0"/>
                    <a:cs typeface="B Nazanin" panose="00000400000000000000" pitchFamily="2" charset="-78"/>
                  </a:rPr>
                  <a:t>. از این رو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B Nazanin" panose="00000400000000000000" pitchFamily="2" charset="-78"/>
                      </a:rPr>
                      <m:t>𝑚</m:t>
                    </m:r>
                    <m:d>
                      <m:dPr>
                        <m:ctrlPr>
                          <a:rPr lang="en-US" sz="2000" i="1">
                            <a:effectLst/>
                            <a:latin typeface="Cambria Math" panose="02040503050406030204" pitchFamily="18" charset="0"/>
                            <a:ea typeface="Times New Roman" panose="02020603050405020304" pitchFamily="18" charset="0"/>
                            <a:cs typeface="B Nazanin" panose="00000400000000000000" pitchFamily="2" charset="-78"/>
                          </a:rPr>
                        </m:ctrlPr>
                      </m:dPr>
                      <m:e>
                        <m:r>
                          <a:rPr lang="en-US" sz="2000" i="1">
                            <a:effectLst/>
                            <a:latin typeface="Cambria Math" panose="02040503050406030204" pitchFamily="18" charset="0"/>
                            <a:ea typeface="Times New Roman" panose="02020603050405020304" pitchFamily="18" charset="0"/>
                            <a:cs typeface="B Nazanin" panose="00000400000000000000" pitchFamily="2" charset="-78"/>
                          </a:rPr>
                          <m:t>𝑃𝑄</m:t>
                        </m:r>
                      </m:e>
                    </m:d>
                    <m:r>
                      <a:rPr lang="en-US" sz="2000" i="1">
                        <a:effectLst/>
                        <a:latin typeface="Cambria Math" panose="02040503050406030204" pitchFamily="18" charset="0"/>
                        <a:ea typeface="Times New Roman" panose="02020603050405020304" pitchFamily="18" charset="0"/>
                        <a:cs typeface="B Nazanin" panose="00000400000000000000" pitchFamily="2" charset="-78"/>
                      </a:rPr>
                      <m:t>=</m:t>
                    </m:r>
                    <m:r>
                      <a:rPr lang="en-US" sz="2000" i="1">
                        <a:effectLst/>
                        <a:latin typeface="Cambria Math" panose="02040503050406030204" pitchFamily="18" charset="0"/>
                        <a:ea typeface="Times New Roman" panose="02020603050405020304" pitchFamily="18" charset="0"/>
                        <a:cs typeface="B Nazanin" panose="00000400000000000000" pitchFamily="2" charset="-78"/>
                      </a:rPr>
                      <m:t>𝑚</m:t>
                    </m:r>
                    <m:d>
                      <m:dPr>
                        <m:ctrlPr>
                          <a:rPr lang="en-US" sz="2000" i="1">
                            <a:effectLst/>
                            <a:latin typeface="Cambria Math" panose="02040503050406030204" pitchFamily="18" charset="0"/>
                            <a:ea typeface="Times New Roman" panose="02020603050405020304" pitchFamily="18" charset="0"/>
                            <a:cs typeface="B Nazanin" panose="00000400000000000000" pitchFamily="2" charset="-78"/>
                          </a:rPr>
                        </m:ctrlPr>
                      </m:dPr>
                      <m:e>
                        <m:r>
                          <a:rPr lang="en-US" sz="2000" i="1">
                            <a:effectLst/>
                            <a:latin typeface="Cambria Math" panose="02040503050406030204" pitchFamily="18" charset="0"/>
                            <a:ea typeface="Times New Roman" panose="02020603050405020304" pitchFamily="18" charset="0"/>
                            <a:cs typeface="B Nazanin" panose="00000400000000000000" pitchFamily="2" charset="-78"/>
                          </a:rPr>
                          <m:t>𝑄𝑂</m:t>
                        </m:r>
                      </m:e>
                    </m:d>
                  </m:oMath>
                </a14:m>
                <a:r>
                  <a:rPr lang="fa-IR" sz="2000" dirty="0">
                    <a:effectLst/>
                    <a:latin typeface="Calibri" panose="020F0502020204030204" pitchFamily="34" charset="0"/>
                    <a:ea typeface="Calibri" panose="020F0502020204030204" pitchFamily="34" charset="0"/>
                    <a:cs typeface="B Nazanin" panose="00000400000000000000" pitchFamily="2" charset="-78"/>
                  </a:rPr>
                  <a:t> و در نتیجه ستارۀ هشت پر تصویر سمت راست </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متساوی </a:t>
                </a:r>
                <a:r>
                  <a:rPr lang="fa-IR" sz="2000" dirty="0">
                    <a:effectLst/>
                    <a:latin typeface="Calibri" panose="020F0502020204030204" pitchFamily="34" charset="0"/>
                    <a:ea typeface="Calibri" panose="020F0502020204030204" pitchFamily="34" charset="0"/>
                    <a:cs typeface="B Nazanin" panose="00000400000000000000" pitchFamily="2" charset="-78"/>
                  </a:rPr>
                  <a:t>الاضلاع است.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endParaRPr lang="fa-IR"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250831"/>
                <a:ext cx="10515600" cy="3926132"/>
              </a:xfrm>
              <a:blipFill rotWithShape="0">
                <a:blip r:embed="rId2"/>
                <a:stretch>
                  <a:fillRect l="-1217" r="-522"/>
                </a:stretch>
              </a:blipFill>
            </p:spPr>
            <p:txBody>
              <a:bodyPr/>
              <a:lstStyle/>
              <a:p>
                <a:r>
                  <a:rPr lang="fa-IR">
                    <a:noFill/>
                  </a:rPr>
                  <a:t> </a:t>
                </a:r>
              </a:p>
            </p:txBody>
          </p:sp>
        </mc:Fallback>
      </mc:AlternateContent>
      <p:pic>
        <p:nvPicPr>
          <p:cNvPr id="7"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71297" y="812490"/>
            <a:ext cx="8449406" cy="2455313"/>
          </a:xfrm>
          <a:prstGeom prst="rect">
            <a:avLst/>
          </a:prstGeom>
          <a:noFill/>
          <a:ln>
            <a:noFill/>
          </a:ln>
        </p:spPr>
      </p:pic>
    </p:spTree>
    <p:extLst>
      <p:ext uri="{BB962C8B-B14F-4D97-AF65-F5344CB8AC3E}">
        <p14:creationId xmlns:p14="http://schemas.microsoft.com/office/powerpoint/2010/main" val="4121170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1457499" y="1825625"/>
            <a:ext cx="9277002" cy="4351338"/>
          </a:xfrm>
          <a:prstGeom prst="rect">
            <a:avLst/>
          </a:prstGeom>
        </p:spPr>
      </p:pic>
    </p:spTree>
    <p:extLst>
      <p:ext uri="{BB962C8B-B14F-4D97-AF65-F5344CB8AC3E}">
        <p14:creationId xmlns:p14="http://schemas.microsoft.com/office/powerpoint/2010/main" val="375297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8"/>
          </a:xfrm>
        </p:spPr>
        <p:txBody>
          <a:bodyPr>
            <a:normAutofit fontScale="9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تبدیل </a:t>
            </a:r>
            <a:r>
              <a:rPr lang="fa-IR" b="1" dirty="0">
                <a:latin typeface="Calibri" panose="020F0502020204030204" pitchFamily="34" charset="0"/>
                <a:ea typeface="Calibri" panose="020F0502020204030204" pitchFamily="34" charset="0"/>
                <a:cs typeface="B Nazanin" panose="00000400000000000000" pitchFamily="2" charset="-78"/>
              </a:rPr>
              <a:t>ستارۀ شش پر به مربع و بالعکس</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378986" y="1313881"/>
            <a:ext cx="7434027" cy="4528688"/>
          </a:xfrm>
          <a:prstGeom prst="rect">
            <a:avLst/>
          </a:prstGeom>
          <a:noFill/>
          <a:ln>
            <a:noFill/>
          </a:ln>
        </p:spPr>
      </p:pic>
    </p:spTree>
    <p:extLst>
      <p:ext uri="{BB962C8B-B14F-4D97-AF65-F5344CB8AC3E}">
        <p14:creationId xmlns:p14="http://schemas.microsoft.com/office/powerpoint/2010/main" val="2623002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atin typeface="Calibri" panose="020F0502020204030204" pitchFamily="34" charset="0"/>
                <a:ea typeface="Calibri" panose="020F0502020204030204" pitchFamily="34" charset="0"/>
                <a:cs typeface="B Nazanin" panose="00000400000000000000" pitchFamily="2" charset="-78"/>
              </a:rPr>
              <a:t>تبدیل شش ضلعی منتظم به مثلث </a:t>
            </a:r>
            <a:r>
              <a:rPr lang="fa-IR" b="1" dirty="0" smtClean="0">
                <a:latin typeface="Calibri" panose="020F0502020204030204" pitchFamily="34" charset="0"/>
                <a:ea typeface="Calibri" panose="020F0502020204030204" pitchFamily="34" charset="0"/>
                <a:cs typeface="B Nazanin" panose="00000400000000000000" pitchFamily="2" charset="-78"/>
              </a:rPr>
              <a:t>متساوی الاضلاع </a:t>
            </a:r>
            <a:r>
              <a:rPr lang="fa-IR" b="1" dirty="0">
                <a:latin typeface="Calibri" panose="020F0502020204030204" pitchFamily="34" charset="0"/>
                <a:ea typeface="Calibri" panose="020F0502020204030204" pitchFamily="34" charset="0"/>
                <a:cs typeface="B Nazanin" panose="00000400000000000000" pitchFamily="2" charset="-78"/>
              </a:rPr>
              <a:t>و بالعکس</a:t>
            </a: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708338" y="2520280"/>
            <a:ext cx="10389506" cy="4337720"/>
          </a:xfrm>
          <a:prstGeom prst="rect">
            <a:avLst/>
          </a:prstGeom>
          <a:noFill/>
          <a:ln>
            <a:noFill/>
          </a:ln>
        </p:spPr>
      </p:pic>
    </p:spTree>
    <p:extLst>
      <p:ext uri="{BB962C8B-B14F-4D97-AF65-F5344CB8AC3E}">
        <p14:creationId xmlns:p14="http://schemas.microsoft.com/office/powerpoint/2010/main" val="3622730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0" y="365125"/>
            <a:ext cx="4546600" cy="4192361"/>
          </a:xfrm>
        </p:spPr>
        <p:txBody>
          <a:bodyPr/>
          <a:lstStyle/>
          <a:p>
            <a:pPr algn="ctr"/>
            <a:r>
              <a:rPr lang="fa-IR" dirty="0" smtClean="0">
                <a:latin typeface="IranNastaliq" panose="02000503000000020003" pitchFamily="2" charset="0"/>
                <a:cs typeface="IranNastaliq" panose="02000503000000020003" pitchFamily="2" charset="0"/>
              </a:rPr>
              <a:t>نمایش فیلم جادوی مقرنس</a:t>
            </a:r>
            <a:endParaRPr lang="fa-IR" dirty="0">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2640275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atin typeface="Calibri" panose="020F0502020204030204" pitchFamily="34" charset="0"/>
                <a:ea typeface="Times New Roman" panose="02020603050405020304" pitchFamily="18" charset="0"/>
                <a:cs typeface="B Nazanin" panose="00000400000000000000" pitchFamily="2" charset="-78"/>
              </a:rPr>
              <a:t>گرۀ </a:t>
            </a:r>
            <a:r>
              <a:rPr lang="fa-IR" b="1" dirty="0">
                <a:latin typeface="Calibri" panose="020F0502020204030204" pitchFamily="34" charset="0"/>
                <a:ea typeface="Times New Roman" panose="02020603050405020304" pitchFamily="18" charset="0"/>
                <a:cs typeface="B Nazanin" panose="00000400000000000000" pitchFamily="2" charset="-78"/>
              </a:rPr>
              <a:t>هشت ضلعی شکل- شش ضلعی شکل</a:t>
            </a: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8144" y="1690688"/>
            <a:ext cx="6382384" cy="2037000"/>
          </a:xfrm>
          <a:prstGeom prst="rect">
            <a:avLst/>
          </a:prstGeom>
          <a:noFill/>
          <a:ln>
            <a:noFill/>
          </a:ln>
        </p:spPr>
      </p:pic>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63885" y="3857677"/>
            <a:ext cx="7470291" cy="2837250"/>
          </a:xfrm>
          <a:prstGeom prst="rect">
            <a:avLst/>
          </a:prstGeom>
          <a:noFill/>
          <a:ln>
            <a:noFill/>
          </a:ln>
        </p:spPr>
      </p:pic>
    </p:spTree>
    <p:extLst>
      <p:ext uri="{BB962C8B-B14F-4D97-AF65-F5344CB8AC3E}">
        <p14:creationId xmlns:p14="http://schemas.microsoft.com/office/powerpoint/2010/main" val="2435544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atin typeface="Calibri" panose="020F0502020204030204" pitchFamily="34" charset="0"/>
                <a:ea typeface="Calibri" panose="020F0502020204030204" pitchFamily="34" charset="0"/>
                <a:cs typeface="B Nazanin" panose="00000400000000000000" pitchFamily="2" charset="-78"/>
              </a:rPr>
              <a:t>کاشی‌کاری </a:t>
            </a:r>
            <a:r>
              <a:rPr lang="fa-IR" b="1" dirty="0">
                <a:latin typeface="Calibri" panose="020F0502020204030204" pitchFamily="34" charset="0"/>
                <a:ea typeface="Calibri" panose="020F0502020204030204" pitchFamily="34" charset="0"/>
                <a:cs typeface="B Nazanin" panose="00000400000000000000" pitchFamily="2" charset="-78"/>
              </a:rPr>
              <a:t>ترکیبی رز 10 پر- 12 پر. </a:t>
            </a:r>
            <a:endParaRPr lang="fa-IR"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6459" y="2432622"/>
            <a:ext cx="7579081" cy="3137344"/>
          </a:xfrm>
          <a:prstGeom prst="rect">
            <a:avLst/>
          </a:prstGeom>
          <a:noFill/>
          <a:ln>
            <a:noFill/>
          </a:ln>
        </p:spPr>
      </p:pic>
    </p:spTree>
    <p:extLst>
      <p:ext uri="{BB962C8B-B14F-4D97-AF65-F5344CB8AC3E}">
        <p14:creationId xmlns:p14="http://schemas.microsoft.com/office/powerpoint/2010/main" val="291623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latin typeface="Calibri" panose="020F0502020204030204" pitchFamily="34" charset="0"/>
                <a:ea typeface="Calibri" panose="020F0502020204030204" pitchFamily="34" charset="0"/>
                <a:cs typeface="B Nazanin" panose="00000400000000000000" pitchFamily="2" charset="-78"/>
              </a:rPr>
              <a:t>ترکیب الگوی رز 10-پر با استفاده از شیوۀ شبکۀ </a:t>
            </a:r>
            <a:r>
              <a:rPr lang="fa-IR" dirty="0" smtClean="0">
                <a:latin typeface="Calibri" panose="020F0502020204030204" pitchFamily="34" charset="0"/>
                <a:ea typeface="Calibri" panose="020F0502020204030204" pitchFamily="34" charset="0"/>
                <a:cs typeface="B Nazanin" panose="00000400000000000000" pitchFamily="2" charset="-78"/>
              </a:rPr>
              <a:t>شعاعی استاد ماهرالنقش</a:t>
            </a: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320" y="1825625"/>
            <a:ext cx="6545359" cy="4351338"/>
          </a:xfrm>
          <a:prstGeom prst="rect">
            <a:avLst/>
          </a:prstGeom>
          <a:noFill/>
          <a:ln>
            <a:noFill/>
          </a:ln>
        </p:spPr>
      </p:pic>
    </p:spTree>
    <p:extLst>
      <p:ext uri="{BB962C8B-B14F-4D97-AF65-F5344CB8AC3E}">
        <p14:creationId xmlns:p14="http://schemas.microsoft.com/office/powerpoint/2010/main" val="252985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latin typeface="Calibri" panose="020F0502020204030204" pitchFamily="34" charset="0"/>
                <a:ea typeface="Calibri" panose="020F0502020204030204" pitchFamily="34" charset="0"/>
                <a:cs typeface="B Nazanin" panose="00000400000000000000" pitchFamily="2" charset="-78"/>
              </a:rPr>
              <a:t>ترکیب الگوی رز 12-پر با استفاده از روش شبکۀ </a:t>
            </a:r>
            <a:r>
              <a:rPr lang="fa-IR" dirty="0" smtClean="0">
                <a:latin typeface="Calibri" panose="020F0502020204030204" pitchFamily="34" charset="0"/>
                <a:ea typeface="Calibri" panose="020F0502020204030204" pitchFamily="34" charset="0"/>
                <a:cs typeface="B Nazanin" panose="00000400000000000000" pitchFamily="2" charset="-78"/>
              </a:rPr>
              <a:t>شعاعی استاد ماهرالنقش</a:t>
            </a:r>
            <a:endParaRPr lang="fa-IR"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6763" y="1825625"/>
            <a:ext cx="5418474" cy="4351338"/>
          </a:xfrm>
          <a:prstGeom prst="rect">
            <a:avLst/>
          </a:prstGeom>
          <a:noFill/>
          <a:ln>
            <a:noFill/>
          </a:ln>
        </p:spPr>
      </p:pic>
    </p:spTree>
    <p:extLst>
      <p:ext uri="{BB962C8B-B14F-4D97-AF65-F5344CB8AC3E}">
        <p14:creationId xmlns:p14="http://schemas.microsoft.com/office/powerpoint/2010/main" val="378571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2319"/>
            <a:ext cx="9144000" cy="2387600"/>
          </a:xfrm>
        </p:spPr>
        <p:txBody>
          <a:bodyPr>
            <a:normAutofit fontScale="90000"/>
          </a:bodyPr>
          <a:lstStyle/>
          <a:p>
            <a:pPr>
              <a:lnSpc>
                <a:spcPct val="107000"/>
              </a:lnSpc>
              <a:spcAft>
                <a:spcPts val="800"/>
              </a:spcAft>
            </a:pPr>
            <a:r>
              <a:rPr lang="fa-IR" b="1" dirty="0" smtClean="0">
                <a:effectLst/>
                <a:latin typeface="Calibri" panose="020F0502020204030204" pitchFamily="34" charset="0"/>
                <a:ea typeface="Calibri" panose="020F0502020204030204" pitchFamily="34" charset="0"/>
                <a:cs typeface="B Nazanin" panose="00000400000000000000" pitchFamily="2" charset="-78"/>
              </a:rPr>
              <a:t/>
            </a:r>
            <a:br>
              <a:rPr lang="fa-IR" b="1" dirty="0" smtClean="0">
                <a:effectLst/>
                <a:latin typeface="Calibri" panose="020F0502020204030204" pitchFamily="34" charset="0"/>
                <a:ea typeface="Calibri" panose="020F0502020204030204" pitchFamily="34" charset="0"/>
                <a:cs typeface="B Nazanin" panose="00000400000000000000" pitchFamily="2" charset="-78"/>
              </a:rPr>
            </a:br>
            <a:r>
              <a:rPr lang="fa-IR" b="1" dirty="0" smtClean="0">
                <a:effectLst/>
                <a:latin typeface="Calibri" panose="020F0502020204030204" pitchFamily="34" charset="0"/>
                <a:ea typeface="Calibri" panose="020F0502020204030204" pitchFamily="34" charset="0"/>
                <a:cs typeface="B Nazanin" panose="00000400000000000000" pitchFamily="2" charset="-78"/>
              </a:rPr>
              <a:t/>
            </a:r>
            <a:br>
              <a:rPr lang="fa-IR" b="1" dirty="0" smtClean="0">
                <a:effectLst/>
                <a:latin typeface="Calibri" panose="020F0502020204030204" pitchFamily="34" charset="0"/>
                <a:ea typeface="Calibri" panose="020F0502020204030204" pitchFamily="34" charset="0"/>
                <a:cs typeface="B Nazanin" panose="00000400000000000000" pitchFamily="2" charset="-78"/>
              </a:rPr>
            </a:br>
            <a:r>
              <a:rPr lang="fa-IR" b="1" dirty="0">
                <a:latin typeface="Calibri" panose="020F0502020204030204" pitchFamily="34" charset="0"/>
                <a:ea typeface="Calibri" panose="020F0502020204030204" pitchFamily="34" charset="0"/>
                <a:cs typeface="B Nazanin" panose="00000400000000000000" pitchFamily="2" charset="-78"/>
              </a:rPr>
              <a:t/>
            </a:r>
            <a:br>
              <a:rPr lang="fa-IR" b="1" dirty="0">
                <a:latin typeface="Calibri" panose="020F0502020204030204" pitchFamily="34" charset="0"/>
                <a:ea typeface="Calibri" panose="020F0502020204030204" pitchFamily="34" charset="0"/>
                <a:cs typeface="B Nazanin" panose="00000400000000000000" pitchFamily="2" charset="-78"/>
              </a:rPr>
            </a:br>
            <a:r>
              <a:rPr lang="fa-IR" b="1" dirty="0" smtClean="0">
                <a:latin typeface="Calibri" panose="020F0502020204030204" pitchFamily="34" charset="0"/>
                <a:ea typeface="Calibri" panose="020F0502020204030204" pitchFamily="34" charset="0"/>
                <a:cs typeface="B Nazanin" panose="00000400000000000000" pitchFamily="2" charset="-78"/>
              </a:rPr>
              <a:t/>
            </a:r>
            <a:br>
              <a:rPr lang="fa-IR" b="1" dirty="0" smtClean="0">
                <a:latin typeface="Calibri" panose="020F0502020204030204" pitchFamily="34" charset="0"/>
                <a:ea typeface="Calibri" panose="020F0502020204030204" pitchFamily="34" charset="0"/>
                <a:cs typeface="B Nazanin" panose="00000400000000000000" pitchFamily="2" charset="-78"/>
              </a:rPr>
            </a:br>
            <a:r>
              <a:rPr lang="fa-IR" b="1" dirty="0" smtClean="0">
                <a:effectLst/>
                <a:latin typeface="Calibri" panose="020F0502020204030204" pitchFamily="34" charset="0"/>
                <a:ea typeface="Calibri" panose="020F0502020204030204" pitchFamily="34" charset="0"/>
                <a:cs typeface="B Nazanin" panose="00000400000000000000" pitchFamily="2" charset="-78"/>
              </a:rPr>
              <a:t>کارگاه</a:t>
            </a:r>
            <a:r>
              <a:rPr lang="en-US" sz="4400" dirty="0" smtClean="0">
                <a:effectLst/>
                <a:latin typeface="Calibri" panose="020F0502020204030204" pitchFamily="34" charset="0"/>
                <a:ea typeface="Calibri" panose="020F0502020204030204" pitchFamily="34" charset="0"/>
                <a:cs typeface="Arial" panose="020B0604020202020204" pitchFamily="34" charset="0"/>
              </a:rPr>
              <a:t/>
            </a:r>
            <a:br>
              <a:rPr lang="en-US" sz="4400" dirty="0" smtClean="0">
                <a:effectLst/>
                <a:latin typeface="Calibri" panose="020F0502020204030204" pitchFamily="34" charset="0"/>
                <a:ea typeface="Calibri" panose="020F0502020204030204" pitchFamily="34" charset="0"/>
                <a:cs typeface="Arial" panose="020B0604020202020204" pitchFamily="34" charset="0"/>
              </a:rPr>
            </a:br>
            <a:r>
              <a:rPr lang="fa-IR" b="1" dirty="0" smtClean="0">
                <a:effectLst/>
                <a:latin typeface="Calibri" panose="020F0502020204030204" pitchFamily="34" charset="0"/>
                <a:ea typeface="Calibri" panose="020F0502020204030204" pitchFamily="34" charset="0"/>
                <a:cs typeface="B Nazanin" panose="00000400000000000000" pitchFamily="2" charset="-78"/>
              </a:rPr>
              <a:t>مطالعۀ تعدادی از گره‌های هندسیِ رسالۀ </a:t>
            </a:r>
            <a:r>
              <a:rPr lang="fa-IR" b="1" i="1" dirty="0" smtClean="0">
                <a:effectLst/>
                <a:latin typeface="Calibri" panose="020F0502020204030204" pitchFamily="34" charset="0"/>
                <a:ea typeface="Calibri" panose="020F0502020204030204" pitchFamily="34" charset="0"/>
                <a:cs typeface="B Nazanin" panose="00000400000000000000" pitchFamily="2" charset="-78"/>
              </a:rPr>
              <a:t>فی تداخل الاشکال المتشابهه و المتوافقه</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524000" y="4543734"/>
            <a:ext cx="9144000" cy="1655762"/>
          </a:xfrm>
        </p:spPr>
        <p:txBody>
          <a:bodyPr/>
          <a:lstStyle/>
          <a:p>
            <a:r>
              <a:rPr lang="fa-IR" b="1" dirty="0" smtClean="0">
                <a:effectLst/>
                <a:latin typeface="Calibri" panose="020F0502020204030204" pitchFamily="34" charset="0"/>
                <a:ea typeface="Calibri" panose="020F0502020204030204" pitchFamily="34" charset="0"/>
                <a:cs typeface="B Nazanin" panose="00000400000000000000" pitchFamily="2" charset="-78"/>
              </a:rPr>
              <a:t>قرن ششم یا هفتم هجری قمری</a:t>
            </a:r>
            <a:r>
              <a:rPr lang="en-US" sz="1800" dirty="0" smtClean="0">
                <a:effectLst/>
                <a:latin typeface="Calibri" panose="020F0502020204030204" pitchFamily="34" charset="0"/>
                <a:ea typeface="Calibri" panose="020F0502020204030204" pitchFamily="34" charset="0"/>
                <a:cs typeface="Arial" panose="020B0604020202020204" pitchFamily="34" charset="0"/>
              </a:rPr>
              <a:t/>
            </a:r>
            <a:br>
              <a:rPr lang="en-US" sz="1800" dirty="0" smtClean="0">
                <a:effectLst/>
                <a:latin typeface="Calibri" panose="020F0502020204030204" pitchFamily="34" charset="0"/>
                <a:ea typeface="Calibri" panose="020F0502020204030204" pitchFamily="34" charset="0"/>
                <a:cs typeface="Arial" panose="020B0604020202020204" pitchFamily="34" charset="0"/>
              </a:rPr>
            </a:br>
            <a:r>
              <a:rPr lang="fa-IR" b="1" dirty="0" smtClean="0">
                <a:effectLst/>
                <a:latin typeface="Calibri" panose="020F0502020204030204" pitchFamily="34" charset="0"/>
                <a:ea typeface="Calibri" panose="020F0502020204030204" pitchFamily="34" charset="0"/>
                <a:cs typeface="B Nazanin" panose="00000400000000000000" pitchFamily="2" charset="-78"/>
              </a:rPr>
              <a:t>نرگس عصارزادگان</a:t>
            </a:r>
            <a:endParaRPr lang="fa-IR" dirty="0"/>
          </a:p>
        </p:txBody>
      </p:sp>
    </p:spTree>
    <p:extLst>
      <p:ext uri="{BB962C8B-B14F-4D97-AF65-F5344CB8AC3E}">
        <p14:creationId xmlns:p14="http://schemas.microsoft.com/office/powerpoint/2010/main" val="1043038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ترکیب گره </a:t>
            </a:r>
            <a:r>
              <a:rPr lang="fa-IR" smtClean="0">
                <a:cs typeface="B Nazanin" panose="00000400000000000000" pitchFamily="2" charset="-78"/>
              </a:rPr>
              <a:t>10- پر و </a:t>
            </a:r>
            <a:r>
              <a:rPr lang="fa-IR" dirty="0" smtClean="0">
                <a:cs typeface="B Nazanin" panose="00000400000000000000" pitchFamily="2" charset="-78"/>
              </a:rPr>
              <a:t>گرۀ 12-پر</a:t>
            </a:r>
            <a:endParaRPr lang="fa-IR" dirty="0">
              <a:cs typeface="B Nazanin" panose="00000400000000000000" pitchFamily="2" charset="-78"/>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01" y="2278020"/>
            <a:ext cx="9202056" cy="4204768"/>
          </a:xfrm>
          <a:prstGeom prst="rect">
            <a:avLst/>
          </a:prstGeom>
          <a:noFill/>
          <a:ln>
            <a:noFill/>
          </a:ln>
        </p:spPr>
      </p:pic>
    </p:spTree>
    <p:extLst>
      <p:ext uri="{BB962C8B-B14F-4D97-AF65-F5344CB8AC3E}">
        <p14:creationId xmlns:p14="http://schemas.microsoft.com/office/powerpoint/2010/main" val="3601092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fa-IR" sz="2800" b="1" dirty="0">
                <a:solidFill>
                  <a:prstClr val="black"/>
                </a:solidFill>
                <a:latin typeface="Calibri" panose="020F0502020204030204" pitchFamily="34" charset="0"/>
                <a:ea typeface="Calibri" panose="020F0502020204030204" pitchFamily="34" charset="0"/>
                <a:cs typeface="B Nazanin" panose="00000400000000000000" pitchFamily="2" charset="-78"/>
              </a:rPr>
              <a:t> آخرین گره در رساله، و </a:t>
            </a:r>
            <a:r>
              <a:rPr lang="fa-IR" sz="28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(سمت راست</a:t>
            </a:r>
            <a:r>
              <a:rPr lang="fa-IR" sz="2800" b="1" dirty="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2800" b="1" dirty="0" smtClean="0">
                <a:solidFill>
                  <a:prstClr val="black"/>
                </a:solidFill>
                <a:latin typeface="Calibri" panose="020F0502020204030204"/>
                <a:ea typeface="+mn-ea"/>
                <a:cs typeface="B Nazanin" panose="00000400000000000000" pitchFamily="2" charset="-78"/>
              </a:rPr>
              <a:t>کاشی کاری</a:t>
            </a:r>
            <a:r>
              <a:rPr lang="fa-IR" sz="28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2800" b="1" dirty="0">
                <a:solidFill>
                  <a:prstClr val="black"/>
                </a:solidFill>
                <a:latin typeface="Calibri" panose="020F0502020204030204" pitchFamily="34" charset="0"/>
                <a:ea typeface="Calibri" panose="020F0502020204030204" pitchFamily="34" charset="0"/>
                <a:cs typeface="B Nazanin" panose="00000400000000000000" pitchFamily="2" charset="-78"/>
              </a:rPr>
              <a:t>ساخته شده از این </a:t>
            </a:r>
            <a:r>
              <a:rPr lang="fa-IR" sz="28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گره</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endParaRPr lang="fa-I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54628" y="2033905"/>
            <a:ext cx="9303658" cy="3934778"/>
          </a:xfrm>
          <a:prstGeom prst="rect">
            <a:avLst/>
          </a:prstGeom>
          <a:noFill/>
          <a:ln>
            <a:noFill/>
          </a:ln>
        </p:spPr>
      </p:pic>
    </p:spTree>
    <p:extLst>
      <p:ext uri="{BB962C8B-B14F-4D97-AF65-F5344CB8AC3E}">
        <p14:creationId xmlns:p14="http://schemas.microsoft.com/office/powerpoint/2010/main" val="78805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684059"/>
            <a:ext cx="9757228" cy="5484512"/>
          </a:xfrm>
          <a:prstGeom prst="rect">
            <a:avLst/>
          </a:prstGeom>
          <a:noFill/>
          <a:ln>
            <a:noFill/>
          </a:ln>
        </p:spPr>
      </p:pic>
    </p:spTree>
    <p:extLst>
      <p:ext uri="{BB962C8B-B14F-4D97-AF65-F5344CB8AC3E}">
        <p14:creationId xmlns:p14="http://schemas.microsoft.com/office/powerpoint/2010/main" val="10161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fa-IR" b="1" dirty="0">
                <a:latin typeface="Calibri" panose="020F0502020204030204" pitchFamily="34" charset="0"/>
                <a:ea typeface="Calibri" panose="020F0502020204030204" pitchFamily="34" charset="0"/>
                <a:cs typeface="B Nazanin" panose="00000400000000000000" pitchFamily="2" charset="-78"/>
              </a:rPr>
              <a:t>نتیجه گیری</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gn="just">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اگرچه بسیاری از بخش‌های رسالۀ فی تداخل الاشکال المتشابهه و المتوافقه، واضح و کامل نیست، و علی رغم این که </a:t>
            </a:r>
            <a:r>
              <a:rPr lang="fa-IR" dirty="0" smtClean="0">
                <a:latin typeface="Calibri" panose="020F0502020204030204" pitchFamily="34" charset="0"/>
                <a:ea typeface="Calibri" panose="020F0502020204030204" pitchFamily="34" charset="0"/>
                <a:cs typeface="B Nazanin" panose="00000400000000000000" pitchFamily="2" charset="-78"/>
              </a:rPr>
              <a:t>تنها </a:t>
            </a:r>
            <a:r>
              <a:rPr lang="fa-IR" dirty="0">
                <a:latin typeface="Calibri" panose="020F0502020204030204" pitchFamily="34" charset="0"/>
                <a:ea typeface="Calibri" panose="020F0502020204030204" pitchFamily="34" charset="0"/>
                <a:cs typeface="B Nazanin" panose="00000400000000000000" pitchFamily="2" charset="-78"/>
              </a:rPr>
              <a:t>سند از گذشته هست که نشان می دهد چگونه گره ها ترکیب می شوند، این حقیقت را بیان می کند که </a:t>
            </a:r>
            <a:r>
              <a:rPr lang="fa-IR" dirty="0" smtClean="0">
                <a:latin typeface="Calibri" panose="020F0502020204030204" pitchFamily="34" charset="0"/>
                <a:ea typeface="Calibri" panose="020F0502020204030204" pitchFamily="34" charset="0"/>
                <a:cs typeface="B Nazanin" panose="00000400000000000000" pitchFamily="2" charset="-78"/>
              </a:rPr>
              <a:t>ارتباط </a:t>
            </a:r>
            <a:r>
              <a:rPr lang="fa-IR" dirty="0">
                <a:latin typeface="Calibri" panose="020F0502020204030204" pitchFamily="34" charset="0"/>
                <a:ea typeface="Calibri" panose="020F0502020204030204" pitchFamily="34" charset="0"/>
                <a:cs typeface="B Nazanin" panose="00000400000000000000" pitchFamily="2" charset="-78"/>
              </a:rPr>
              <a:t>قدرتمندی بین ریاضیدان ها و هنرمندان در آن دوران وجود داشته است. این </a:t>
            </a:r>
            <a:r>
              <a:rPr lang="fa-IR" dirty="0" smtClean="0">
                <a:latin typeface="Calibri" panose="020F0502020204030204" pitchFamily="34" charset="0"/>
                <a:ea typeface="Calibri" panose="020F0502020204030204" pitchFamily="34" charset="0"/>
                <a:cs typeface="B Nazanin" panose="00000400000000000000" pitchFamily="2" charset="-78"/>
              </a:rPr>
              <a:t>ارتباط به </a:t>
            </a:r>
            <a:r>
              <a:rPr lang="fa-IR" dirty="0">
                <a:latin typeface="Calibri" panose="020F0502020204030204" pitchFamily="34" charset="0"/>
                <a:ea typeface="Calibri" panose="020F0502020204030204" pitchFamily="34" charset="0"/>
                <a:cs typeface="B Nazanin" panose="00000400000000000000" pitchFamily="2" charset="-78"/>
              </a:rPr>
              <a:t>طور خالص مبتنی بر دانش </a:t>
            </a:r>
            <a:r>
              <a:rPr lang="fa-IR" dirty="0" smtClean="0">
                <a:latin typeface="Calibri" panose="020F0502020204030204" pitchFamily="34" charset="0"/>
                <a:ea typeface="Calibri" panose="020F0502020204030204" pitchFamily="34" charset="0"/>
                <a:cs typeface="B Nazanin" panose="00000400000000000000" pitchFamily="2" charset="-78"/>
              </a:rPr>
              <a:t>ریاضی و نه </a:t>
            </a:r>
            <a:r>
              <a:rPr lang="fa-IR" dirty="0">
                <a:latin typeface="Calibri" panose="020F0502020204030204" pitchFamily="34" charset="0"/>
                <a:ea typeface="Calibri" panose="020F0502020204030204" pitchFamily="34" charset="0"/>
                <a:cs typeface="B Nazanin" panose="00000400000000000000" pitchFamily="2" charset="-78"/>
              </a:rPr>
              <a:t>تنها  سیستم ایدئولوژی یا </a:t>
            </a:r>
            <a:r>
              <a:rPr lang="fa-IR" dirty="0" smtClean="0">
                <a:latin typeface="Calibri" panose="020F0502020204030204" pitchFamily="34" charset="0"/>
                <a:ea typeface="Calibri" panose="020F0502020204030204" pitchFamily="34" charset="0"/>
                <a:cs typeface="B Nazanin" panose="00000400000000000000" pitchFamily="2" charset="-78"/>
              </a:rPr>
              <a:t>باورهاست. </a:t>
            </a:r>
            <a:r>
              <a:rPr lang="fa-IR" dirty="0">
                <a:latin typeface="Calibri" panose="020F0502020204030204" pitchFamily="34" charset="0"/>
                <a:ea typeface="Calibri" panose="020F0502020204030204" pitchFamily="34" charset="0"/>
                <a:cs typeface="B Nazanin" panose="00000400000000000000" pitchFamily="2" charset="-78"/>
              </a:rPr>
              <a:t>اگرچه این رساله قدیمی است، بسیاری از ایده ها برای ساخت پازل ها و گره ها </a:t>
            </a:r>
            <a:r>
              <a:rPr lang="fa-IR">
                <a:latin typeface="Calibri" panose="020F0502020204030204" pitchFamily="34" charset="0"/>
                <a:ea typeface="Calibri" panose="020F0502020204030204" pitchFamily="34" charset="0"/>
                <a:cs typeface="B Nazanin" panose="00000400000000000000" pitchFamily="2" charset="-78"/>
              </a:rPr>
              <a:t>تازه </a:t>
            </a:r>
            <a:r>
              <a:rPr lang="fa-IR" smtClean="0">
                <a:latin typeface="Calibri" panose="020F0502020204030204" pitchFamily="34" charset="0"/>
                <a:ea typeface="Calibri" panose="020F0502020204030204" pitchFamily="34" charset="0"/>
                <a:cs typeface="B Nazanin" panose="00000400000000000000" pitchFamily="2" charset="-78"/>
              </a:rPr>
              <a:t>است و </a:t>
            </a:r>
            <a:r>
              <a:rPr lang="fa-IR" dirty="0">
                <a:latin typeface="Calibri" panose="020F0502020204030204" pitchFamily="34" charset="0"/>
                <a:ea typeface="Calibri" panose="020F0502020204030204" pitchFamily="34" charset="0"/>
                <a:cs typeface="B Nazanin" panose="00000400000000000000" pitchFamily="2" charset="-78"/>
              </a:rPr>
              <a:t>می تواند به عنوان بخشی از پروژه های خلاقیت و یادگیری و کارگاه ها استفاده شود. رساله فرصت هایی برای خوانندگان فراهم می کند تا در برخی فعالیت ها برای توسعۀ الگوهای کاشی‌کاری، یا خلق عناوینی برای کلاس درس درگیر شوند. </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026932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منابع</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algn="just">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[1] ناشناخته. </a:t>
            </a:r>
            <a:r>
              <a:rPr lang="fa-IR" i="1" dirty="0">
                <a:latin typeface="Calibri" panose="020F0502020204030204" pitchFamily="34" charset="0"/>
                <a:ea typeface="Calibri" panose="020F0502020204030204" pitchFamily="34" charset="0"/>
                <a:cs typeface="B Nazanin" panose="00000400000000000000" pitchFamily="2" charset="-78"/>
              </a:rPr>
              <a:t>فی تداخل الاشکال المتشابه و المتوافقه</a:t>
            </a:r>
            <a:r>
              <a:rPr lang="fa-IR" dirty="0">
                <a:latin typeface="Calibri" panose="020F0502020204030204" pitchFamily="34" charset="0"/>
                <a:ea typeface="Calibri" panose="020F0502020204030204" pitchFamily="34" charset="0"/>
                <a:cs typeface="B Nazanin" panose="00000400000000000000" pitchFamily="2" charset="-78"/>
              </a:rPr>
              <a:t>. نسخۀ پاریس.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[2] جذبی، سید علیرضا، </a:t>
            </a:r>
            <a:r>
              <a:rPr lang="fa-IR" i="1" dirty="0">
                <a:latin typeface="Calibri" panose="020F0502020204030204" pitchFamily="34" charset="0"/>
                <a:ea typeface="Calibri" panose="020F0502020204030204" pitchFamily="34" charset="0"/>
                <a:cs typeface="B Nazanin" panose="00000400000000000000" pitchFamily="2" charset="-78"/>
              </a:rPr>
              <a:t>هندسه ایرانی کاربرد هندسه در عمل ابوالوفا  بوزجانی</a:t>
            </a:r>
            <a:r>
              <a:rPr lang="fa-IR" dirty="0">
                <a:latin typeface="Calibri" panose="020F0502020204030204" pitchFamily="34" charset="0"/>
                <a:ea typeface="Calibri" panose="020F0502020204030204" pitchFamily="34" charset="0"/>
                <a:cs typeface="B Nazanin" panose="00000400000000000000" pitchFamily="2" charset="-78"/>
              </a:rPr>
              <a:t>، انتشارات سروش، چاپ سوم، تهران، 1384.</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[3] ماهرالنقش. محمود. </a:t>
            </a:r>
            <a:r>
              <a:rPr lang="fa-IR" i="1" dirty="0">
                <a:latin typeface="Calibri" panose="020F0502020204030204" pitchFamily="34" charset="0"/>
                <a:ea typeface="Calibri" panose="020F0502020204030204" pitchFamily="34" charset="0"/>
                <a:cs typeface="B Nazanin" panose="00000400000000000000" pitchFamily="2" charset="-78"/>
              </a:rPr>
              <a:t>طرح و اجرا در کاشی‌های فارسی،</a:t>
            </a:r>
            <a:r>
              <a:rPr lang="fa-IR" dirty="0">
                <a:latin typeface="Calibri" panose="020F0502020204030204" pitchFamily="34" charset="0"/>
                <a:ea typeface="Calibri" panose="020F0502020204030204" pitchFamily="34" charset="0"/>
                <a:cs typeface="B Nazanin" panose="00000400000000000000" pitchFamily="2" charset="-78"/>
              </a:rPr>
              <a:t> انتشارات موزه رضا عباسی، تهران، 1984. </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0550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چکیده</a:t>
            </a:r>
            <a:r>
              <a:rPr lang="en-US" dirty="0">
                <a:cs typeface="B Nazanin" panose="00000400000000000000" pitchFamily="2" charset="-78"/>
              </a:rPr>
              <a:t/>
            </a:r>
            <a:br>
              <a:rPr lang="en-US"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algn="just">
              <a:lnSpc>
                <a:spcPct val="107000"/>
              </a:lnSpc>
              <a:spcAft>
                <a:spcPts val="800"/>
              </a:spcAft>
            </a:pPr>
            <a:r>
              <a:rPr lang="fa-IR" i="1" dirty="0" smtClean="0">
                <a:effectLst/>
                <a:latin typeface="Calibri" panose="020F0502020204030204" pitchFamily="34" charset="0"/>
                <a:ea typeface="Calibri" panose="020F0502020204030204" pitchFamily="34" charset="0"/>
                <a:cs typeface="B Nazanin" panose="00000400000000000000" pitchFamily="2" charset="-78"/>
              </a:rPr>
              <a:t>نسخۀ فی تداخل الاشکال المتشابهه و المتوافقه تنها نسخه دربارۀ ساختار گره‌ها است که سال‌ها قبل به رشتۀ تحریر در آمده است. برخی معتقدند این نسخه در سال‌های بین قرون ششم و هفتم هجری قمری توسط ریاضی‌دان هنرمند ناشناخته‌ای نوشته شده است. برخی دانشمند قرن نهم ابو اسحاق ابن عبدالله کوبنانی را مؤلف این رساله می‌دانند. این تنها نسخۀ برجای مانده از آن دوران است که شرح می‌دهد چگونه گره‌ها با استفاده از خط‌کش و پرگار رسم می‌شوند. هم‌چنین نسخه شامل تعدادی معما برای تبدیل بعضی چندضلعی ها به یکدیگر است.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171800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fa-IR"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هدف کارگاه: </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marL="342900" lvl="0" indent="-342900" algn="just">
              <a:lnSpc>
                <a:spcPct val="107000"/>
              </a:lnSpc>
              <a:buFont typeface="Symbol" panose="05050102010706020507" pitchFamily="18" charset="2"/>
              <a:buChar char=""/>
            </a:pPr>
            <a:r>
              <a:rPr lang="fa-IR"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تاریخ ریاضیات</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fa-IR"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ایجاد ارتباط عرضی بین رشته ای بین هنر و ریاضیات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fa-IR"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توسعۀ آگاهی‌های فردی از فضای دو بعدی</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fa-IR"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گسترش دید خلاقانه و توسعۀ مهارت های عملی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fa-IR"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افزایش انگیزه و لذت بردن از ریاضیات</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477636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fa-IR" b="1" dirty="0" smtClean="0">
                <a:effectLst/>
                <a:latin typeface="Calibri" panose="020F0502020204030204" pitchFamily="34" charset="0"/>
                <a:ea typeface="Calibri" panose="020F0502020204030204" pitchFamily="34" charset="0"/>
                <a:cs typeface="B Nazanin" panose="00000400000000000000" pitchFamily="2" charset="-78"/>
              </a:rPr>
              <a:t>برنامۀ کارگاه:</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marL="342900" lvl="0" indent="-342900" algn="just">
              <a:lnSpc>
                <a:spcPct val="107000"/>
              </a:lnSpc>
              <a:buFont typeface="+mj-lt"/>
              <a:buAutoNum type="arabicPeriod"/>
            </a:pPr>
            <a:r>
              <a:rPr lang="fa-IR" dirty="0" smtClean="0">
                <a:effectLst/>
                <a:latin typeface="Calibri" panose="020F0502020204030204" pitchFamily="34" charset="0"/>
                <a:ea typeface="Calibri" panose="020F0502020204030204" pitchFamily="34" charset="0"/>
                <a:cs typeface="B Nazanin" panose="00000400000000000000" pitchFamily="2" charset="-78"/>
              </a:rPr>
              <a:t>بررسی تعدادی از پازل های نسخۀ مذکور با بریدن و چسباندن آن ها ( 4 مورد کاربرگ1)</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fa-IR" dirty="0" smtClean="0">
                <a:effectLst/>
                <a:latin typeface="Calibri" panose="020F0502020204030204" pitchFamily="34" charset="0"/>
                <a:ea typeface="Calibri" panose="020F0502020204030204" pitchFamily="34" charset="0"/>
                <a:cs typeface="B Nazanin" panose="00000400000000000000" pitchFamily="2" charset="-78"/>
              </a:rPr>
              <a:t>نمایش فیلم جادوی مقرنس</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fa-IR" dirty="0" smtClean="0">
                <a:effectLst/>
                <a:latin typeface="Calibri" panose="020F0502020204030204" pitchFamily="34" charset="0"/>
                <a:ea typeface="Calibri" panose="020F0502020204030204" pitchFamily="34" charset="0"/>
                <a:cs typeface="B Nazanin" panose="00000400000000000000" pitchFamily="2" charset="-78"/>
              </a:rPr>
              <a:t>رسم یک گره هندسی (گرۀ ده پر، کاربرگ2)</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631085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517559"/>
          </a:xfrm>
        </p:spPr>
        <p:txBody>
          <a:bodyPr>
            <a:normAutofit fontScale="90000"/>
          </a:bodyPr>
          <a:lstStyle/>
          <a:p>
            <a:r>
              <a:rPr lang="fa-IR" dirty="0" smtClean="0">
                <a:effectLst/>
                <a:latin typeface="Calibri" panose="020F0502020204030204" pitchFamily="34" charset="0"/>
                <a:ea typeface="Calibri" panose="020F0502020204030204" pitchFamily="34" charset="0"/>
                <a:cs typeface="B Nazanin" panose="00000400000000000000" pitchFamily="2" charset="-78"/>
              </a:rPr>
              <a:t>رساله با یک پازل ساده اما جالب آغاز می‌شود (تصویر سمت چپ در شکل1). تصویر دوم با استفاده از </a:t>
            </a:r>
            <a:r>
              <a:rPr lang="en-US" dirty="0" smtClean="0">
                <a:effectLst/>
                <a:latin typeface="Calibri" panose="020F0502020204030204" pitchFamily="34" charset="0"/>
                <a:ea typeface="Calibri" panose="020F0502020204030204" pitchFamily="34" charset="0"/>
                <a:cs typeface="B Nazanin" panose="00000400000000000000" pitchFamily="2" charset="-78"/>
              </a:rPr>
              <a:t>Geometer Sketchpad</a:t>
            </a:r>
            <a:r>
              <a:rPr lang="fa-IR" dirty="0" smtClean="0">
                <a:effectLst/>
                <a:latin typeface="Calibri" panose="020F0502020204030204" pitchFamily="34" charset="0"/>
                <a:ea typeface="Calibri" panose="020F0502020204030204" pitchFamily="34" charset="0"/>
                <a:cs typeface="B Nazanin" panose="00000400000000000000" pitchFamily="2" charset="-78"/>
              </a:rPr>
              <a:t> ساخته شده است. با بریدن دو ده ضلعی و چسباندن تکه های آن ها با همدیگر در تصاویر اول و دوم، می توان ده ضلعی بزرگتری با یک ستاره در مرکز آن ساخت. تصویر راست در شکل1 یک کاشی کاری کوکبی در سطح یک مقرنس در مدرسه کاسه گران در اصفهان است</a:t>
            </a: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8219" y="4258984"/>
            <a:ext cx="8195562" cy="2382563"/>
          </a:xfrm>
          <a:prstGeom prst="rect">
            <a:avLst/>
          </a:prstGeom>
          <a:noFill/>
          <a:ln>
            <a:noFill/>
          </a:ln>
        </p:spPr>
      </p:pic>
    </p:spTree>
    <p:extLst>
      <p:ext uri="{BB962C8B-B14F-4D97-AF65-F5344CB8AC3E}">
        <p14:creationId xmlns:p14="http://schemas.microsoft.com/office/powerpoint/2010/main" val="323329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527" y="953037"/>
            <a:ext cx="8796269" cy="5409126"/>
          </a:xfrm>
        </p:spPr>
      </p:pic>
    </p:spTree>
    <p:extLst>
      <p:ext uri="{BB962C8B-B14F-4D97-AF65-F5344CB8AC3E}">
        <p14:creationId xmlns:p14="http://schemas.microsoft.com/office/powerpoint/2010/main" val="383376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effectLst/>
                <a:latin typeface="Calibri" panose="020F0502020204030204" pitchFamily="34" charset="0"/>
                <a:ea typeface="Calibri" panose="020F0502020204030204" pitchFamily="34" charset="0"/>
                <a:cs typeface="B Nazanin" panose="00000400000000000000" pitchFamily="2" charset="-78"/>
              </a:rPr>
              <a:t>ستاره هشت پر و </a:t>
            </a:r>
            <a:r>
              <a:rPr lang="fa-IR" b="1" dirty="0" smtClean="0">
                <a:effectLst/>
                <a:latin typeface="Calibri" panose="020F0502020204030204" pitchFamily="34" charset="0"/>
                <a:ea typeface="Calibri" panose="020F0502020204030204" pitchFamily="34" charset="0"/>
                <a:cs typeface="B Nazanin" panose="00000400000000000000" pitchFamily="2" charset="-78"/>
              </a:rPr>
              <a:t>تبدیل به مربع:</a:t>
            </a:r>
            <a:endParaRPr lang="fa-IR"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652" y="2823653"/>
            <a:ext cx="5874695" cy="2355281"/>
          </a:xfrm>
          <a:prstGeom prst="rect">
            <a:avLst/>
          </a:prstGeom>
          <a:noFill/>
          <a:ln>
            <a:noFill/>
          </a:ln>
        </p:spPr>
      </p:pic>
    </p:spTree>
    <p:extLst>
      <p:ext uri="{BB962C8B-B14F-4D97-AF65-F5344CB8AC3E}">
        <p14:creationId xmlns:p14="http://schemas.microsoft.com/office/powerpoint/2010/main" val="208822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1693.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01169" y="1117287"/>
            <a:ext cx="5801784" cy="4351338"/>
          </a:xfrm>
        </p:spPr>
      </p:pic>
    </p:spTree>
    <p:extLst>
      <p:ext uri="{BB962C8B-B14F-4D97-AF65-F5344CB8AC3E}">
        <p14:creationId xmlns:p14="http://schemas.microsoft.com/office/powerpoint/2010/main" val="199543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607</Words>
  <Application>Microsoft Office PowerPoint</Application>
  <PresentationFormat>Widescreen</PresentationFormat>
  <Paragraphs>36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 Nazanin</vt:lpstr>
      <vt:lpstr>Calibri</vt:lpstr>
      <vt:lpstr>Calibri Light</vt:lpstr>
      <vt:lpstr>Cambria Math</vt:lpstr>
      <vt:lpstr>IranNastaliq</vt:lpstr>
      <vt:lpstr>Symbol</vt:lpstr>
      <vt:lpstr>Times New Roman</vt:lpstr>
      <vt:lpstr>Office Theme</vt:lpstr>
      <vt:lpstr>به نام خداوند جان و خرد</vt:lpstr>
      <vt:lpstr>    کارگاه مطالعۀ تعدادی از گره‌های هندسیِ رسالۀ فی تداخل الاشکال المتشابهه و المتوافقه</vt:lpstr>
      <vt:lpstr>چکیده </vt:lpstr>
      <vt:lpstr>هدف کارگاه:  </vt:lpstr>
      <vt:lpstr>برنامۀ کارگاه: </vt:lpstr>
      <vt:lpstr>رساله با یک پازل ساده اما جالب آغاز می‌شود (تصویر سمت چپ در شکل1). تصویر دوم با استفاده از Geometer Sketchpad ساخته شده است. با بریدن دو ده ضلعی و چسباندن تکه های آن ها با همدیگر در تصاویر اول و دوم، می توان ده ضلعی بزرگتری با یک ستاره در مرکز آن ساخت. تصویر راست در شکل1 یک کاشی کاری کوکبی در سطح یک مقرنس در مدرسه کاسه گران در اصفهان است</vt:lpstr>
      <vt:lpstr>PowerPoint Presentation</vt:lpstr>
      <vt:lpstr>ستاره هشت پر و تبدیل به مربع:</vt:lpstr>
      <vt:lpstr>PowerPoint Presentation</vt:lpstr>
      <vt:lpstr>مسجد جامع عباسی</vt:lpstr>
      <vt:lpstr>PowerPoint Presentation</vt:lpstr>
      <vt:lpstr>PowerPoint Presentation</vt:lpstr>
      <vt:lpstr>تبدیل ستارۀ شش پر به مربع و بالعکس </vt:lpstr>
      <vt:lpstr>تبدیل شش ضلعی منتظم به مثلث متساوی الاضلاع و بالعکس</vt:lpstr>
      <vt:lpstr>نمایش فیلم جادوی مقرنس</vt:lpstr>
      <vt:lpstr>گرۀ هشت ضلعی شکل- شش ضلعی شکل</vt:lpstr>
      <vt:lpstr>کاشی‌کاری ترکیبی رز 10 پر- 12 پر. </vt:lpstr>
      <vt:lpstr>ترکیب الگوی رز 10-پر با استفاده از شیوۀ شبکۀ شعاعی استاد ماهرالنقش</vt:lpstr>
      <vt:lpstr>ترکیب الگوی رز 12-پر با استفاده از روش شبکۀ شعاعی استاد ماهرالنقش</vt:lpstr>
      <vt:lpstr>ترکیب گره 10- پر و گرۀ 12-پر</vt:lpstr>
      <vt:lpstr> آخرین گره در رساله، و (سمت راست) کاشی کاری ساخته شده از این گره</vt:lpstr>
      <vt:lpstr>PowerPoint Presentation</vt:lpstr>
      <vt:lpstr> نتیجه گیری </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مطالعۀ تعدادی از گره‌های هندسیِ رسالۀ فی تداخل الاشکال المتشابهه و المتوافقه</dc:title>
  <dc:creator>masih</dc:creator>
  <cp:lastModifiedBy>masih</cp:lastModifiedBy>
  <cp:revision>23</cp:revision>
  <dcterms:created xsi:type="dcterms:W3CDTF">2016-11-08T19:30:19Z</dcterms:created>
  <dcterms:modified xsi:type="dcterms:W3CDTF">2016-11-10T09:30:20Z</dcterms:modified>
</cp:coreProperties>
</file>